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296" y="-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4A1AB-5356-41E1-8EFE-F1C001C2230D}" type="datetimeFigureOut">
              <a:rPr lang="en-US" smtClean="0"/>
              <a:t>11/14/2022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C9A6B-1E51-4D5E-935C-75F2C62EC9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4A1AB-5356-41E1-8EFE-F1C001C2230D}" type="datetimeFigureOut">
              <a:rPr lang="en-US" smtClean="0"/>
              <a:t>11/14/2022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C9A6B-1E51-4D5E-935C-75F2C62EC9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4A1AB-5356-41E1-8EFE-F1C001C2230D}" type="datetimeFigureOut">
              <a:rPr lang="en-US" smtClean="0"/>
              <a:t>11/14/2022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C9A6B-1E51-4D5E-935C-75F2C62EC9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4A1AB-5356-41E1-8EFE-F1C001C2230D}" type="datetimeFigureOut">
              <a:rPr lang="en-US" smtClean="0"/>
              <a:t>11/14/2022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C9A6B-1E51-4D5E-935C-75F2C62EC9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4A1AB-5356-41E1-8EFE-F1C001C2230D}" type="datetimeFigureOut">
              <a:rPr lang="en-US" smtClean="0"/>
              <a:t>11/14/2022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C9A6B-1E51-4D5E-935C-75F2C62EC9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4A1AB-5356-41E1-8EFE-F1C001C2230D}" type="datetimeFigureOut">
              <a:rPr lang="en-US" smtClean="0"/>
              <a:t>11/14/2022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C9A6B-1E51-4D5E-935C-75F2C62EC9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4A1AB-5356-41E1-8EFE-F1C001C2230D}" type="datetimeFigureOut">
              <a:rPr lang="en-US" smtClean="0"/>
              <a:t>11/14/2022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C9A6B-1E51-4D5E-935C-75F2C62EC9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4A1AB-5356-41E1-8EFE-F1C001C2230D}" type="datetimeFigureOut">
              <a:rPr lang="en-US" smtClean="0"/>
              <a:t>11/14/2022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C9A6B-1E51-4D5E-935C-75F2C62EC9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4A1AB-5356-41E1-8EFE-F1C001C2230D}" type="datetimeFigureOut">
              <a:rPr lang="en-US" smtClean="0"/>
              <a:t>11/14/2022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C9A6B-1E51-4D5E-935C-75F2C62EC9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4A1AB-5356-41E1-8EFE-F1C001C2230D}" type="datetimeFigureOut">
              <a:rPr lang="en-US" smtClean="0"/>
              <a:t>11/14/2022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C9A6B-1E51-4D5E-935C-75F2C62EC9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4A1AB-5356-41E1-8EFE-F1C001C2230D}" type="datetimeFigureOut">
              <a:rPr lang="en-US" smtClean="0"/>
              <a:t>11/14/2022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C9A6B-1E51-4D5E-935C-75F2C62EC9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34A1AB-5356-41E1-8EFE-F1C001C2230D}" type="datetimeFigureOut">
              <a:rPr lang="en-US" smtClean="0"/>
              <a:t>11/14/2022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1C9A6B-1E51-4D5E-935C-75F2C62EC9C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s://www.google.rs/url?sa=i&amp;rct=j&amp;q=&amp;esrc=s&amp;source=images&amp;cd=&amp;cad=rja&amp;uact=8&amp;ved=0ahUKEwicrP2C683MAhUKahoKHejyDDcQjRwIBw&amp;url=https://prezi.com/5yd7sk3paxqp/explain-how-the-process-of-translation-contributes-to-protei/&amp;psig=AFQjCNEV3Ie4xNOx5dN8VmT6C8Y_JGOlgA&amp;ust=1462912255053470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hyperlink" Target="http://www.google.rs/url?sa=i&amp;rct=j&amp;q=&amp;esrc=s&amp;source=images&amp;cd=&amp;cad=rja&amp;uact=8&amp;ved=0ahUKEwiUiLyU783MAhXC5xoKHV3rDkUQjRwIBw&amp;url=http://m.blog.daum.net/dream2001/6032300&amp;psig=AFQjCNHj7QCRnPUw0zPiTj_pViYt10oIkA&amp;ust=1462913246611051" TargetMode="Externa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rs/url?sa=i&amp;rct=j&amp;q=&amp;esrc=s&amp;source=images&amp;cd=&amp;cad=rja&amp;uact=8&amp;ved=0ahUKEwjZz6vv7s3MAhUJVRoKHWQLB_wQjRwIBw&amp;url=http://mol-biol4masters.masters.grkraj.org/html/Protein_Synthesis2-Prokaryotic_Mechanism_of_Synthesis.htm&amp;psig=AFQjCNHj7QCRnPUw0zPiTj_pViYt10oIkA&amp;ust=1462913246611051" TargetMode="Externa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hyperlink" Target="http://www.google.rs/url?sa=i&amp;rct=j&amp;q=&amp;esrc=s&amp;source=images&amp;cd=&amp;cad=rja&amp;uact=8&amp;ved=0ahUKEwjbns658s3MAhVCqxoKHaRuBgMQjRwIBw&amp;url=http://www.haematologica.org/content/99/6/973&amp;psig=AFQjCNGTPvdmXUMmfv_eaMYOZWYL6yU62A&amp;ust=1462914118550994" TargetMode="Externa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google.rs/url?sa=i&amp;rct=j&amp;q=&amp;esrc=s&amp;source=images&amp;cd=&amp;cad=rja&amp;uact=8&amp;ved=0ahUKEwjQ8ZL16M3MAhUJthoKHcErDMQQjRwIBw&amp;url=http://www.slideshare.net/ar_shad/transcription-and-splicing&amp;psig=AFQjCNGyjq7BcpbyFtEkmDtCnkDmjTmwBw&amp;ust=1462911403227487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www.google.rs/url?sa=i&amp;rct=j&amp;q=&amp;esrc=s&amp;source=images&amp;cd=&amp;cad=rja&amp;uact=8&amp;ved=0ahUKEwjH3Ky46M3MAhXIuhoKHTHUA2AQjRwIBw&amp;url=http://www.namrata.co/regulation-of-gene-expression-in-eukaryotes-lecture-3/&amp;psig=AFQjCNGyjq7BcpbyFtEkmDtCnkDmjTmwBw&amp;ust=1462911403227487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www.studyblue.com/notes/note/n/class-12-2-18-13-/deck/5909481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www.google.rs/url?sa=i&amp;rct=j&amp;q=&amp;esrc=s&amp;source=images&amp;cd=&amp;cad=rja&amp;uact=8&amp;ved=0CAcQjRxqFQoTCKGAkPnZnscCFUGC2woduJEBbQ&amp;url=http://www.meritnation.com/ask-answer/question/explain-the-process-of-transcription-in-bacteria-with-diagra/molecular-basis-of-inheritance/921122&amp;ei=ErLIVaGvA8GE7ga4o4boBg&amp;bvm=bv.99804247,d.bGQ&amp;psig=AFQjCNEFAZAiQD4itjTenVuc1v8bVWv5PA&amp;ust=1439302447495670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s://www.google.rs/url?sa=i&amp;rct=j&amp;q=&amp;esrc=s&amp;source=images&amp;cd=&amp;ved=0ahUKEwiZ69m97c3MAhXBBBoKHUCbAb4QjRwIBw&amp;url=https://cnx.org/contents/48fcec00-b861-4d5f-b1d3-1df6bbb80eb4@6&amp;psig=AFQjCNFunrPRN99wIIylSfeTWl0DPrSUHg&amp;ust=1462912652074772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685800"/>
            <a:ext cx="7772400" cy="1470025"/>
          </a:xfrm>
        </p:spPr>
        <p:txBody>
          <a:bodyPr/>
          <a:lstStyle/>
          <a:p>
            <a:r>
              <a:rPr lang="en-US" dirty="0" smtClean="0"/>
              <a:t>PROTEIN SYNTHESIS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TRANSCRIPTION</a:t>
            </a:r>
          </a:p>
          <a:p>
            <a:r>
              <a:rPr lang="en-US" dirty="0" smtClean="0"/>
              <a:t>TRANSLATION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64 codons, 61 codes </a:t>
            </a:r>
            <a:r>
              <a:rPr lang="fr-FR" dirty="0" err="1" smtClean="0"/>
              <a:t>amino</a:t>
            </a:r>
            <a:r>
              <a:rPr lang="fr-FR" dirty="0" smtClean="0"/>
              <a:t> </a:t>
            </a:r>
            <a:r>
              <a:rPr lang="fr-FR" dirty="0" err="1" smtClean="0"/>
              <a:t>acids</a:t>
            </a:r>
            <a:r>
              <a:rPr lang="fr-FR" dirty="0" smtClean="0"/>
              <a:t>, 3 are nonsense</a:t>
            </a:r>
            <a:endParaRPr lang="en-US" dirty="0"/>
          </a:p>
        </p:txBody>
      </p:sp>
      <p:pic>
        <p:nvPicPr>
          <p:cNvPr id="4" name="Picture 2" descr="13translation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295400" y="1676400"/>
            <a:ext cx="6400799" cy="4455458"/>
          </a:xfr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Information from a gene is translated into a polypeptide chain.</a:t>
            </a:r>
          </a:p>
          <a:p>
            <a:r>
              <a:rPr lang="en-US" dirty="0" smtClean="0"/>
              <a:t>The stages in translation are:</a:t>
            </a:r>
          </a:p>
          <a:p>
            <a:r>
              <a:rPr lang="en-US" dirty="0" smtClean="0"/>
              <a:t>1. Activation of amino acids and association with </a:t>
            </a:r>
            <a:r>
              <a:rPr lang="en-US" dirty="0" err="1" smtClean="0"/>
              <a:t>tRNA</a:t>
            </a:r>
            <a:endParaRPr lang="en-US" dirty="0" smtClean="0"/>
          </a:p>
          <a:p>
            <a:r>
              <a:rPr lang="en-US" dirty="0" smtClean="0"/>
              <a:t>2. Initiation of translation</a:t>
            </a:r>
          </a:p>
          <a:p>
            <a:r>
              <a:rPr lang="en-US" dirty="0" smtClean="0"/>
              <a:t>3. Polypeptide elongation</a:t>
            </a:r>
          </a:p>
          <a:p>
            <a:r>
              <a:rPr lang="en-US" dirty="0" smtClean="0"/>
              <a:t>4. Termination of translation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tRNA</a:t>
            </a:r>
            <a:endParaRPr lang="en-US" dirty="0"/>
          </a:p>
        </p:txBody>
      </p:sp>
      <p:pic>
        <p:nvPicPr>
          <p:cNvPr id="4" name="Content Placeholder 3" descr="tRNA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625725" y="1872456"/>
            <a:ext cx="3892550" cy="3981450"/>
          </a:xfr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04800" y="457200"/>
            <a:ext cx="2133600" cy="13716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 fontScale="92500" lnSpcReduction="10000"/>
          </a:bodyPr>
          <a:lstStyle/>
          <a:p>
            <a:pPr algn="ctr">
              <a:defRPr/>
            </a:pPr>
            <a:r>
              <a:rPr lang="en-US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2nd </a:t>
            </a:r>
            <a:r>
              <a:rPr lang="en-US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phase-Initiation</a:t>
            </a:r>
            <a:endParaRPr lang="en-US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15" descr="http://abenagh.pbworks.com/f/1298001521/translation_initiation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2452688"/>
            <a:ext cx="7620000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7" descr="http://cfile230.uf.daum.net/image/1422B83350387DC827E17F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 r="12854"/>
          <a:stretch>
            <a:fillRect/>
          </a:stretch>
        </p:blipFill>
        <p:spPr bwMode="auto">
          <a:xfrm>
            <a:off x="5148064" y="334169"/>
            <a:ext cx="3625850" cy="199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3. Polypeptide elongation</a:t>
            </a:r>
            <a:endParaRPr lang="en-US" dirty="0"/>
          </a:p>
        </p:txBody>
      </p:sp>
      <p:pic>
        <p:nvPicPr>
          <p:cNvPr id="4" name="Picture 2" descr="5translation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133600" y="1752600"/>
            <a:ext cx="4419600" cy="4163197"/>
          </a:xfr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2400"/>
            <a:ext cx="5562600" cy="1143000"/>
          </a:xfrm>
        </p:spPr>
        <p:txBody>
          <a:bodyPr/>
          <a:lstStyle/>
          <a:p>
            <a:r>
              <a:rPr lang="en-US" dirty="0" smtClean="0"/>
              <a:t>Polyribosome</a:t>
            </a:r>
            <a:endParaRPr lang="en-US" dirty="0"/>
          </a:p>
        </p:txBody>
      </p:sp>
      <p:pic>
        <p:nvPicPr>
          <p:cNvPr id="4" name="Content Placeholder 3" descr="a polysome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1752600"/>
            <a:ext cx="4876800" cy="43030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8" descr="http://mol-biol4masters.masters.grkraj.org/html/Protein_Synthesis2-Prokaryotic_Mechanism_of_Synthesis_files/image042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10164" y="304800"/>
            <a:ext cx="3745706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5908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GENE ACTIVITY REGULATION IN EUKARYOTES</a:t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Regulatory levels of gene expression: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 Pre-transcriptional (DNA level)</a:t>
            </a:r>
          </a:p>
          <a:p>
            <a:r>
              <a:rPr lang="en-US" dirty="0" smtClean="0"/>
              <a:t> Transcriptional</a:t>
            </a:r>
          </a:p>
          <a:p>
            <a:r>
              <a:rPr lang="en-US" dirty="0" smtClean="0"/>
              <a:t> Post-transcriptional</a:t>
            </a:r>
          </a:p>
          <a:p>
            <a:r>
              <a:rPr lang="en-US" dirty="0" smtClean="0"/>
              <a:t>Translational</a:t>
            </a:r>
          </a:p>
          <a:p>
            <a:r>
              <a:rPr lang="en-US" dirty="0" smtClean="0"/>
              <a:t> Post-translational</a:t>
            </a:r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Regulation of transcription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Level of pre-transcriptional regulation: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chromatin </a:t>
            </a:r>
            <a:r>
              <a:rPr lang="en-US" dirty="0" err="1" smtClean="0">
                <a:solidFill>
                  <a:srgbClr val="FF0000"/>
                </a:solidFill>
              </a:rPr>
              <a:t>decondensation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(reduction to pearly fiber level)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gene amplification </a:t>
            </a:r>
            <a:r>
              <a:rPr lang="en-US" dirty="0" smtClean="0"/>
              <a:t>(</a:t>
            </a:r>
            <a:r>
              <a:rPr lang="en-US" dirty="0" err="1" smtClean="0"/>
              <a:t>oocytes</a:t>
            </a:r>
            <a:r>
              <a:rPr lang="en-US" dirty="0" smtClean="0"/>
              <a:t> and malignant cells)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gene rearrangements </a:t>
            </a:r>
            <a:r>
              <a:rPr lang="en-US" dirty="0" smtClean="0"/>
              <a:t>(only in cells responsible for antibody synthesis)</a:t>
            </a:r>
          </a:p>
          <a:p>
            <a:r>
              <a:rPr lang="en-US" dirty="0" err="1" smtClean="0">
                <a:solidFill>
                  <a:srgbClr val="FF0000"/>
                </a:solidFill>
              </a:rPr>
              <a:t>methylation</a:t>
            </a:r>
            <a:r>
              <a:rPr lang="en-US" dirty="0" smtClean="0">
                <a:solidFill>
                  <a:srgbClr val="FF0000"/>
                </a:solidFill>
              </a:rPr>
              <a:t> of DNA </a:t>
            </a:r>
            <a:r>
              <a:rPr lang="en-US" dirty="0" smtClean="0"/>
              <a:t>(turning off gene activity by attaching a methyl group to cytosine in the gene promoter)</a:t>
            </a:r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Regulation of transcription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By region within the transcription unit:</a:t>
            </a:r>
          </a:p>
          <a:p>
            <a:endParaRPr lang="en-US" dirty="0" smtClean="0"/>
          </a:p>
          <a:p>
            <a:r>
              <a:rPr lang="en-US" dirty="0" smtClean="0"/>
              <a:t>promoter (core promoter - TATA box)</a:t>
            </a:r>
          </a:p>
          <a:p>
            <a:r>
              <a:rPr lang="en-US" dirty="0" smtClean="0"/>
              <a:t>transcription enhancers</a:t>
            </a:r>
          </a:p>
          <a:p>
            <a:r>
              <a:rPr lang="en-US" dirty="0" smtClean="0"/>
              <a:t>silencers of transcription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TRANSCRIPTION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conversion of a particular DNA sequence into RNA (</a:t>
            </a:r>
            <a:r>
              <a:rPr lang="en-US" dirty="0" err="1" smtClean="0"/>
              <a:t>iRNA</a:t>
            </a:r>
            <a:r>
              <a:rPr lang="en-US" dirty="0" smtClean="0"/>
              <a:t>, </a:t>
            </a:r>
            <a:r>
              <a:rPr lang="en-US" dirty="0" err="1" smtClean="0"/>
              <a:t>tRNA</a:t>
            </a:r>
            <a:r>
              <a:rPr lang="en-US" dirty="0" smtClean="0"/>
              <a:t>, </a:t>
            </a:r>
            <a:r>
              <a:rPr lang="en-US" dirty="0" err="1" smtClean="0"/>
              <a:t>rRNA</a:t>
            </a:r>
            <a:r>
              <a:rPr lang="en-US" dirty="0" smtClean="0"/>
              <a:t>).Similar to transcription in prokaryotes, transcription in eukaryotes differs in the following ways:</a:t>
            </a:r>
          </a:p>
          <a:p>
            <a:r>
              <a:rPr lang="en-US" dirty="0" smtClean="0"/>
              <a:t>1. transpires in the nucleus</a:t>
            </a:r>
          </a:p>
          <a:p>
            <a:r>
              <a:rPr lang="en-US" dirty="0" smtClean="0"/>
              <a:t>2.Translation units are </a:t>
            </a:r>
            <a:r>
              <a:rPr lang="en-US" dirty="0" err="1" smtClean="0"/>
              <a:t>monocistronic</a:t>
            </a:r>
            <a:r>
              <a:rPr lang="en-US" dirty="0" smtClean="0"/>
              <a:t>; one gene per RNA is transcribed.</a:t>
            </a:r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Schematic representation of the regulatory sequences of the transcription unit</a:t>
            </a:r>
            <a:endParaRPr lang="en-US" sz="3200" dirty="0"/>
          </a:p>
        </p:txBody>
      </p:sp>
      <p:pic>
        <p:nvPicPr>
          <p:cNvPr id="4" name="Picture 4" descr="enhance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52399" y="2971800"/>
            <a:ext cx="8991601" cy="2061369"/>
          </a:xfrm>
          <a:solidFill>
            <a:srgbClr val="00FFFF"/>
          </a:solidFill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Regulatory proteins-transcription factors (TF)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TF could be:</a:t>
            </a:r>
          </a:p>
          <a:p>
            <a:r>
              <a:rPr lang="en-US" dirty="0" smtClean="0"/>
              <a:t>-DNA binding - the attachment of DNA molecules</a:t>
            </a:r>
          </a:p>
          <a:p>
            <a:r>
              <a:rPr lang="en-US" dirty="0" smtClean="0"/>
              <a:t>-that interact with RNA polymerase TF can be: - </a:t>
            </a:r>
            <a:r>
              <a:rPr lang="en-US" dirty="0" smtClean="0">
                <a:solidFill>
                  <a:srgbClr val="00B050"/>
                </a:solidFill>
              </a:rPr>
              <a:t>ACTIVATORS</a:t>
            </a:r>
            <a:r>
              <a:rPr lang="en-US" dirty="0" smtClean="0"/>
              <a:t> when they bind to a transcription enhancer; </a:t>
            </a:r>
          </a:p>
          <a:p>
            <a:r>
              <a:rPr lang="en-US" dirty="0" smtClean="0"/>
              <a:t>- </a:t>
            </a:r>
            <a:r>
              <a:rPr lang="en-US" dirty="0" smtClean="0">
                <a:solidFill>
                  <a:srgbClr val="FF0000"/>
                </a:solidFill>
              </a:rPr>
              <a:t>REPRESSORS</a:t>
            </a:r>
            <a:r>
              <a:rPr lang="en-US" dirty="0" smtClean="0"/>
              <a:t> when they attach to a transcription silencing factor;</a:t>
            </a:r>
            <a:endParaRPr 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DNA binding TF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Inducible TF:</a:t>
            </a:r>
          </a:p>
          <a:p>
            <a:endParaRPr lang="en-US" dirty="0" smtClean="0"/>
          </a:p>
          <a:p>
            <a:r>
              <a:rPr lang="en-US" dirty="0" smtClean="0"/>
              <a:t>Steroid hormones</a:t>
            </a:r>
          </a:p>
          <a:p>
            <a:r>
              <a:rPr lang="en-US" dirty="0" smtClean="0"/>
              <a:t>Thyroid hormones</a:t>
            </a:r>
          </a:p>
          <a:p>
            <a:r>
              <a:rPr lang="en-US" dirty="0" smtClean="0"/>
              <a:t>Vitamins A and D</a:t>
            </a:r>
            <a:endParaRPr lang="en-US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Post-transcriptional level of gene activity regulation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Management of processing and variant splicing</a:t>
            </a:r>
            <a:r>
              <a:rPr lang="en-US" dirty="0" smtClean="0"/>
              <a:t> (cutting of </a:t>
            </a:r>
            <a:r>
              <a:rPr lang="en-US" dirty="0" err="1" smtClean="0"/>
              <a:t>introns</a:t>
            </a:r>
            <a:r>
              <a:rPr lang="en-US" dirty="0" smtClean="0"/>
              <a:t> and combining of </a:t>
            </a:r>
            <a:r>
              <a:rPr lang="en-US" dirty="0" err="1" smtClean="0"/>
              <a:t>exons</a:t>
            </a:r>
            <a:r>
              <a:rPr lang="en-US" dirty="0" smtClean="0"/>
              <a:t> - one gene of several protein </a:t>
            </a:r>
            <a:r>
              <a:rPr lang="en-US" dirty="0" err="1" smtClean="0"/>
              <a:t>isoforms</a:t>
            </a:r>
            <a:r>
              <a:rPr lang="en-US" dirty="0" smtClean="0"/>
              <a:t>)</a:t>
            </a:r>
          </a:p>
          <a:p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The regulation of mRNA transport from the nucleus to the cytoplasm </a:t>
            </a:r>
            <a:r>
              <a:rPr lang="en-US" dirty="0" smtClean="0"/>
              <a:t>(</a:t>
            </a:r>
            <a:r>
              <a:rPr lang="en-US" dirty="0" err="1" smtClean="0"/>
              <a:t>dRNA</a:t>
            </a:r>
            <a:r>
              <a:rPr lang="en-US" dirty="0" smtClean="0"/>
              <a:t> - which remain in the nucleus)</a:t>
            </a:r>
          </a:p>
          <a:p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Managing the half-life of mRNA </a:t>
            </a:r>
            <a:r>
              <a:rPr lang="en-US" dirty="0" smtClean="0"/>
              <a:t>(anyone with a poly A tail can live a long time)</a:t>
            </a:r>
            <a:endParaRPr lang="en-US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Regulation of translation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Control of the rate of protein </a:t>
            </a:r>
            <a:r>
              <a:rPr lang="en-US" sz="2800" dirty="0" err="1" smtClean="0"/>
              <a:t>synthesisSynthesis</a:t>
            </a:r>
            <a:r>
              <a:rPr lang="en-US" sz="2800" dirty="0" smtClean="0"/>
              <a:t> of </a:t>
            </a:r>
            <a:r>
              <a:rPr lang="en-US" sz="2800" dirty="0" err="1" smtClean="0"/>
              <a:t>globin</a:t>
            </a:r>
            <a:r>
              <a:rPr lang="en-US" sz="2800" dirty="0" smtClean="0"/>
              <a:t> chains is proportional to the quantity of </a:t>
            </a:r>
            <a:r>
              <a:rPr lang="en-US" sz="2800" dirty="0" err="1" smtClean="0"/>
              <a:t>heme</a:t>
            </a:r>
            <a:r>
              <a:rPr lang="en-US" sz="2800" dirty="0" smtClean="0"/>
              <a:t>.</a:t>
            </a:r>
          </a:p>
          <a:p>
            <a:endParaRPr lang="en-US" dirty="0"/>
          </a:p>
        </p:txBody>
      </p:sp>
      <p:pic>
        <p:nvPicPr>
          <p:cNvPr id="4" name="Picture 5" descr="http://dsas9a9gxtv2e.cloudfront.net/content/haematol/99/6/973/F5.large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2275" y="2636838"/>
            <a:ext cx="5256213" cy="374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2971800"/>
            <a:ext cx="6750050" cy="3744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Post-translational regulation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Pr. activation of the primary protein by proteolysis</a:t>
            </a:r>
          </a:p>
          <a:p>
            <a:r>
              <a:rPr lang="en-US" dirty="0" smtClean="0"/>
              <a:t>Pre-pro-insulin    pro-insulin    insulin</a:t>
            </a:r>
            <a:endParaRPr lang="en-US" dirty="0"/>
          </a:p>
        </p:txBody>
      </p:sp>
      <p:sp>
        <p:nvSpPr>
          <p:cNvPr id="4" name="Right Arrow 3"/>
          <p:cNvSpPr/>
          <p:nvPr/>
        </p:nvSpPr>
        <p:spPr>
          <a:xfrm>
            <a:off x="3352800" y="2895600"/>
            <a:ext cx="287337" cy="206375"/>
          </a:xfrm>
          <a:prstGeom prst="rightArrow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ight Arrow 4"/>
          <p:cNvSpPr/>
          <p:nvPr/>
        </p:nvSpPr>
        <p:spPr>
          <a:xfrm>
            <a:off x="5486400" y="2895600"/>
            <a:ext cx="287337" cy="206375"/>
          </a:xfrm>
          <a:prstGeom prst="rightArrow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400" dirty="0" smtClean="0"/>
              <a:t>3. The nuclear gene has a discontinuous structure (alternating </a:t>
            </a:r>
            <a:r>
              <a:rPr lang="en-US" sz="2400" dirty="0" err="1" smtClean="0"/>
              <a:t>exons</a:t>
            </a:r>
            <a:r>
              <a:rPr lang="en-US" sz="2400" dirty="0" smtClean="0"/>
              <a:t> and </a:t>
            </a:r>
            <a:r>
              <a:rPr lang="en-US" sz="2400" dirty="0" err="1" smtClean="0"/>
              <a:t>introns</a:t>
            </a:r>
            <a:r>
              <a:rPr lang="en-US" sz="2400" dirty="0" smtClean="0"/>
              <a:t>), and the majority of mRNA produced is inactive.</a:t>
            </a:r>
            <a:endParaRPr lang="en-US" sz="2400" dirty="0"/>
          </a:p>
        </p:txBody>
      </p:sp>
      <p:pic>
        <p:nvPicPr>
          <p:cNvPr id="4" name="Picture 8" descr="http://image.slidesharecdn.com/transcriptionandsplicing-111019134351-phpapp01/95/transcription-and-splicing-38-728.jpg?cb=1319031926">
            <a:hlinkClick r:id="rId2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t="11246" b="22964"/>
          <a:stretch>
            <a:fillRect/>
          </a:stretch>
        </p:blipFill>
        <p:spPr bwMode="auto">
          <a:xfrm>
            <a:off x="1600200" y="1752600"/>
            <a:ext cx="5755527" cy="28399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304800" y="5791200"/>
            <a:ext cx="83058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/>
              <a:t>4. Processing (the cutting of </a:t>
            </a:r>
            <a:r>
              <a:rPr lang="en-US" sz="2400" dirty="0" err="1" smtClean="0"/>
              <a:t>introns</a:t>
            </a:r>
            <a:r>
              <a:rPr lang="en-US" sz="2400" dirty="0" smtClean="0"/>
              <a:t> in the nucleus' </a:t>
            </a:r>
            <a:r>
              <a:rPr lang="en-US" sz="2400" dirty="0" err="1" smtClean="0"/>
              <a:t>spliceosomes</a:t>
            </a:r>
            <a:r>
              <a:rPr lang="en-US" sz="2400" dirty="0" smtClean="0"/>
              <a:t>) and alternative splicing (combination of </a:t>
            </a:r>
            <a:r>
              <a:rPr lang="en-US" sz="2400" dirty="0" err="1" smtClean="0"/>
              <a:t>exons</a:t>
            </a:r>
            <a:r>
              <a:rPr lang="en-US" sz="2400" dirty="0" smtClean="0"/>
              <a:t>)</a:t>
            </a:r>
            <a:endParaRPr lang="en-US" sz="24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228600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5.There are </a:t>
            </a:r>
            <a:r>
              <a:rPr lang="en-US" dirty="0" smtClean="0">
                <a:solidFill>
                  <a:srgbClr val="FF0000"/>
                </a:solidFill>
              </a:rPr>
              <a:t>three distinct forms of RNA polymerase </a:t>
            </a:r>
            <a:r>
              <a:rPr lang="en-US" dirty="0" smtClean="0"/>
              <a:t>(RNA poly I transcribes </a:t>
            </a:r>
            <a:r>
              <a:rPr lang="en-US" dirty="0" err="1" smtClean="0"/>
              <a:t>rRNA</a:t>
            </a:r>
            <a:r>
              <a:rPr lang="en-US" dirty="0" smtClean="0"/>
              <a:t>, RNA poly II transcribes mRNA, and RNA poly III transcribes </a:t>
            </a:r>
            <a:r>
              <a:rPr lang="en-US" dirty="0" err="1" smtClean="0"/>
              <a:t>tRNA</a:t>
            </a:r>
            <a:r>
              <a:rPr lang="en-US" dirty="0" smtClean="0"/>
              <a:t> and 5S </a:t>
            </a:r>
            <a:r>
              <a:rPr lang="en-US" dirty="0" err="1" smtClean="0"/>
              <a:t>rRNA</a:t>
            </a:r>
            <a:r>
              <a:rPr lang="en-US" dirty="0" smtClean="0"/>
              <a:t>).</a:t>
            </a:r>
          </a:p>
          <a:p>
            <a:pPr>
              <a:buNone/>
            </a:pPr>
            <a:r>
              <a:rPr lang="en-US" dirty="0" smtClean="0"/>
              <a:t>6. The participation of </a:t>
            </a:r>
            <a:r>
              <a:rPr lang="en-US" dirty="0" smtClean="0">
                <a:solidFill>
                  <a:srgbClr val="FF0000"/>
                </a:solidFill>
              </a:rPr>
              <a:t>transcription factors </a:t>
            </a:r>
            <a:r>
              <a:rPr lang="en-US" dirty="0" smtClean="0"/>
              <a:t>is required for transcription to begin.</a:t>
            </a:r>
            <a:endParaRPr lang="en-US" dirty="0"/>
          </a:p>
        </p:txBody>
      </p:sp>
      <p:pic>
        <p:nvPicPr>
          <p:cNvPr id="4" name="Picture 4" descr="http://www.namrata.co/wp-content/uploads/2013/05/Histone-actylation-and-chromatin-remodeling.bmp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0" y="3716338"/>
            <a:ext cx="7315200" cy="2760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RNA polymerase enzyme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495800" cy="4525963"/>
          </a:xfrm>
        </p:spPr>
        <p:txBody>
          <a:bodyPr/>
          <a:lstStyle/>
          <a:p>
            <a:r>
              <a:rPr lang="en-US" dirty="0" smtClean="0"/>
              <a:t>The body of an enzyme consists of four subunits. </a:t>
            </a:r>
          </a:p>
          <a:p>
            <a:r>
              <a:rPr lang="en-US" dirty="0" smtClean="0"/>
              <a:t>Together, the </a:t>
            </a:r>
            <a:r>
              <a:rPr lang="en-US" dirty="0" err="1" smtClean="0"/>
              <a:t>holoenzyme</a:t>
            </a:r>
            <a:r>
              <a:rPr lang="en-US" dirty="0" smtClean="0"/>
              <a:t> and the factor are loosely connected to the enzyme's body.</a:t>
            </a:r>
            <a:endParaRPr lang="en-US" dirty="0"/>
          </a:p>
        </p:txBody>
      </p:sp>
      <p:pic>
        <p:nvPicPr>
          <p:cNvPr id="4" name="Picture 6" descr="https://classconnection.s3.amazonaws.com/708/flashcards/990708/png/screen_shot_2012-11-03_at_73359_pm1351985645964.pn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 l="2" t="29915" r="47321"/>
          <a:stretch>
            <a:fillRect/>
          </a:stretch>
        </p:blipFill>
        <p:spPr bwMode="auto">
          <a:xfrm>
            <a:off x="4859338" y="2420938"/>
            <a:ext cx="3673475" cy="245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Phases involved in transcription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495800" cy="4525963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1. Recognition and binding of RNA polymerase to the promoter</a:t>
            </a:r>
          </a:p>
          <a:p>
            <a:r>
              <a:rPr lang="en-US" dirty="0" smtClean="0"/>
              <a:t>2. Initiation</a:t>
            </a:r>
          </a:p>
          <a:p>
            <a:r>
              <a:rPr lang="en-US" dirty="0" smtClean="0"/>
              <a:t>3. Elongation</a:t>
            </a:r>
          </a:p>
          <a:p>
            <a:r>
              <a:rPr lang="en-US" dirty="0" smtClean="0"/>
              <a:t>4. Termination: a) Self-termination     b) By means of the termination protein (Rho factor).</a:t>
            </a:r>
            <a:endParaRPr lang="en-US" dirty="0"/>
          </a:p>
        </p:txBody>
      </p:sp>
      <p:pic>
        <p:nvPicPr>
          <p:cNvPr id="4" name="Picture 6" descr="http://manage.meritnation.net/app/webroot/img/study_content/content_ck_images/images/transcription.pn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29200" y="1828800"/>
            <a:ext cx="3810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cnx.org/resources/bb2b28ac6f42c19f7ba82f0f4dfda90c885ae044/Figure_15_02_02.jpg">
            <a:hlinkClick r:id="rId2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" y="1371600"/>
            <a:ext cx="7128695" cy="28603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1143000" y="5257800"/>
            <a:ext cx="64008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/>
              <a:t>Transcription occurs in the 5 - 3 direction. </a:t>
            </a:r>
            <a:endParaRPr lang="en-US" sz="28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3600" dirty="0" smtClean="0"/>
              <a:t>Newly created mRNA is not stable and biologically functional.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76400"/>
            <a:ext cx="4724400" cy="4525963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- After transcription of the mRNA, short sequences of modified nucleotides called CAP are added to 5, (7 </a:t>
            </a:r>
            <a:r>
              <a:rPr lang="en-US" dirty="0" err="1" smtClean="0"/>
              <a:t>mGTP</a:t>
            </a:r>
            <a:r>
              <a:rPr lang="en-US" dirty="0" smtClean="0"/>
              <a:t>)s, which play a role in binding the mRNA to </a:t>
            </a:r>
            <a:r>
              <a:rPr lang="en-US" dirty="0" err="1" smtClean="0"/>
              <a:t>ribosomes</a:t>
            </a:r>
            <a:r>
              <a:rPr lang="en-US" dirty="0" smtClean="0"/>
              <a:t>.</a:t>
            </a:r>
            <a:br>
              <a:rPr lang="en-US" dirty="0" smtClean="0"/>
            </a:br>
            <a:r>
              <a:rPr lang="en-US" dirty="0" smtClean="0"/>
              <a:t>-Before terminating at 3, the mRNA special polymerase adds about 200 A, forming poly A tails that play a role in mature mRNA exit and further processing.</a:t>
            </a:r>
            <a:br>
              <a:rPr lang="en-US" dirty="0" smtClean="0"/>
            </a:br>
            <a:r>
              <a:rPr lang="en-US" dirty="0" smtClean="0"/>
              <a:t>-It becomes biologically functional by cutting </a:t>
            </a:r>
            <a:r>
              <a:rPr lang="en-US" dirty="0" err="1" smtClean="0"/>
              <a:t>introns</a:t>
            </a:r>
            <a:r>
              <a:rPr lang="en-US" dirty="0" smtClean="0"/>
              <a:t> and combining </a:t>
            </a:r>
            <a:r>
              <a:rPr lang="en-US" dirty="0" err="1" smtClean="0"/>
              <a:t>exons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4" name="Picture 4" descr="Eukaryotic posttranscriptional proces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76800" y="1524000"/>
            <a:ext cx="4000872" cy="4968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Genetic code - code, </a:t>
            </a:r>
            <a:r>
              <a:rPr lang="en-US" dirty="0" err="1" smtClean="0"/>
              <a:t>codon</a:t>
            </a:r>
            <a:r>
              <a:rPr lang="en-US" dirty="0" smtClean="0"/>
              <a:t>, </a:t>
            </a:r>
            <a:r>
              <a:rPr lang="en-US" dirty="0" err="1" smtClean="0"/>
              <a:t>anticodon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Code-triplet of nucleotides in DNA</a:t>
            </a:r>
          </a:p>
          <a:p>
            <a:r>
              <a:rPr lang="en-US" dirty="0" err="1" smtClean="0"/>
              <a:t>Codon</a:t>
            </a:r>
            <a:r>
              <a:rPr lang="en-US" dirty="0" smtClean="0"/>
              <a:t>-triplet of nucleotides in mRNA</a:t>
            </a:r>
          </a:p>
          <a:p>
            <a:r>
              <a:rPr lang="en-US" dirty="0" err="1" smtClean="0"/>
              <a:t>Anticodon</a:t>
            </a:r>
            <a:r>
              <a:rPr lang="en-US" dirty="0" smtClean="0"/>
              <a:t>-triplet of nucleotides in </a:t>
            </a:r>
            <a:r>
              <a:rPr lang="en-US" dirty="0" err="1" smtClean="0"/>
              <a:t>tRNA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</TotalTime>
  <Words>613</Words>
  <Application>Microsoft Office PowerPoint</Application>
  <PresentationFormat>On-screen Show (4:3)</PresentationFormat>
  <Paragraphs>78</Paragraphs>
  <Slides>25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Office Theme</vt:lpstr>
      <vt:lpstr>PROTEIN SYNTHESIS</vt:lpstr>
      <vt:lpstr>TRANSCRIPTION </vt:lpstr>
      <vt:lpstr>3. The nuclear gene has a discontinuous structure (alternating exons and introns), and the majority of mRNA produced is inactive.</vt:lpstr>
      <vt:lpstr>Slide 4</vt:lpstr>
      <vt:lpstr>RNA polymerase enzyme</vt:lpstr>
      <vt:lpstr>Phases involved in transcription</vt:lpstr>
      <vt:lpstr>Slide 7</vt:lpstr>
      <vt:lpstr>Newly created mRNA is not stable and biologically functional. </vt:lpstr>
      <vt:lpstr>Genetic code - code, codon, anticodon</vt:lpstr>
      <vt:lpstr>64 codons, 61 codes amino acids, 3 are nonsense</vt:lpstr>
      <vt:lpstr>TRANSLATION</vt:lpstr>
      <vt:lpstr>tRNA</vt:lpstr>
      <vt:lpstr>Slide 13</vt:lpstr>
      <vt:lpstr>3. Polypeptide elongation</vt:lpstr>
      <vt:lpstr>Polyribosome</vt:lpstr>
      <vt:lpstr>GENE ACTIVITY REGULATION IN EUKARYOTES </vt:lpstr>
      <vt:lpstr>Regulatory levels of gene expression:</vt:lpstr>
      <vt:lpstr>Regulation of transcription</vt:lpstr>
      <vt:lpstr>Regulation of transcription</vt:lpstr>
      <vt:lpstr>Schematic representation of the regulatory sequences of the transcription unit</vt:lpstr>
      <vt:lpstr>Regulatory proteins-transcription factors (TF)</vt:lpstr>
      <vt:lpstr>DNA binding TF</vt:lpstr>
      <vt:lpstr>Post-transcriptional level of gene activity regulation</vt:lpstr>
      <vt:lpstr>Regulation of translation</vt:lpstr>
      <vt:lpstr>Post-translational regulation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PROTEIN SYNTHESIS</dc:title>
  <dc:creator>Dragica Pavlovic</dc:creator>
  <cp:lastModifiedBy>Dragica Pavlovic</cp:lastModifiedBy>
  <cp:revision>8</cp:revision>
  <dcterms:created xsi:type="dcterms:W3CDTF">2022-11-14T18:56:07Z</dcterms:created>
  <dcterms:modified xsi:type="dcterms:W3CDTF">2022-11-14T20:48:55Z</dcterms:modified>
</cp:coreProperties>
</file>